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4" r:id="rId2"/>
    <p:sldId id="471" r:id="rId3"/>
    <p:sldId id="472" r:id="rId4"/>
    <p:sldId id="473" r:id="rId5"/>
    <p:sldId id="474" r:id="rId6"/>
    <p:sldId id="475" r:id="rId7"/>
    <p:sldId id="47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33CC"/>
    <a:srgbClr val="FF9933"/>
    <a:srgbClr val="FF0000"/>
    <a:srgbClr val="FF6600"/>
    <a:srgbClr val="CC99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80" autoAdjust="0"/>
    <p:restoredTop sz="99411" autoAdjust="0"/>
  </p:normalViewPr>
  <p:slideViewPr>
    <p:cSldViewPr>
      <p:cViewPr>
        <p:scale>
          <a:sx n="100" d="100"/>
          <a:sy n="100" d="100"/>
        </p:scale>
        <p:origin x="-137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8.JPG"/><Relationship Id="rId7" Type="http://schemas.openxmlformats.org/officeDocument/2006/relationships/image" Target="../media/image91.jpe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1.jpeg"/><Relationship Id="rId9" Type="http://schemas.openxmlformats.org/officeDocument/2006/relationships/image" Target="../media/image111.jpeg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64953-7A0A-4385-96A6-03C754A28F18}">
      <dsp:nvSpPr>
        <dsp:cNvPr id="0" name=""/>
        <dsp:cNvSpPr/>
      </dsp:nvSpPr>
      <dsp:spPr>
        <a:xfrm>
          <a:off x="1251442" y="2342633"/>
          <a:ext cx="1454936" cy="12488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Solutions for E-Government</a:t>
          </a:r>
          <a:endParaRPr lang="en-US" sz="1100" b="1" kern="1200" dirty="0"/>
        </a:p>
      </dsp:txBody>
      <dsp:txXfrm>
        <a:off x="1476759" y="2536038"/>
        <a:ext cx="1004302" cy="862061"/>
      </dsp:txXfrm>
    </dsp:sp>
    <dsp:sp modelId="{4A331680-72BE-440C-BD66-E8C35C7C4E2B}">
      <dsp:nvSpPr>
        <dsp:cNvPr id="0" name=""/>
        <dsp:cNvSpPr/>
      </dsp:nvSpPr>
      <dsp:spPr>
        <a:xfrm>
          <a:off x="1286404" y="2901202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2A912-97C8-4229-BC8E-C53C8C07B1BF}">
      <dsp:nvSpPr>
        <dsp:cNvPr id="0" name=""/>
        <dsp:cNvSpPr/>
      </dsp:nvSpPr>
      <dsp:spPr>
        <a:xfrm>
          <a:off x="0" y="1652330"/>
          <a:ext cx="1454936" cy="12488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DADF3-D564-46AC-8FF6-BEE85F13BE5D}">
      <dsp:nvSpPr>
        <dsp:cNvPr id="0" name=""/>
        <dsp:cNvSpPr/>
      </dsp:nvSpPr>
      <dsp:spPr>
        <a:xfrm>
          <a:off x="995954" y="2735473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75383"/>
              <a:satOff val="-343"/>
              <a:lumOff val="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42FF2-8EEF-4743-BA9B-267E7AA3600D}">
      <dsp:nvSpPr>
        <dsp:cNvPr id="0" name=""/>
        <dsp:cNvSpPr/>
      </dsp:nvSpPr>
      <dsp:spPr>
        <a:xfrm>
          <a:off x="2503781" y="1648553"/>
          <a:ext cx="1454936" cy="12488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Solutions for E-Health</a:t>
          </a:r>
          <a:endParaRPr lang="ru-RU" sz="1100" b="1" kern="1200" dirty="0"/>
        </a:p>
      </dsp:txBody>
      <dsp:txXfrm>
        <a:off x="2729098" y="1841958"/>
        <a:ext cx="1004302" cy="862061"/>
      </dsp:txXfrm>
    </dsp:sp>
    <dsp:sp modelId="{33FAF9CD-9C96-4E8D-9FDC-60DE97041C10}">
      <dsp:nvSpPr>
        <dsp:cNvPr id="0" name=""/>
        <dsp:cNvSpPr/>
      </dsp:nvSpPr>
      <dsp:spPr>
        <a:xfrm>
          <a:off x="3505114" y="2728862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50767"/>
              <a:satOff val="-687"/>
              <a:lumOff val="1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D55F1-BC43-412D-9BB8-296B918C9134}">
      <dsp:nvSpPr>
        <dsp:cNvPr id="0" name=""/>
        <dsp:cNvSpPr/>
      </dsp:nvSpPr>
      <dsp:spPr>
        <a:xfrm>
          <a:off x="3755224" y="2340272"/>
          <a:ext cx="1454936" cy="12488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8E92B-D5C5-4BF2-B138-57E9F02D7070}">
      <dsp:nvSpPr>
        <dsp:cNvPr id="0" name=""/>
        <dsp:cNvSpPr/>
      </dsp:nvSpPr>
      <dsp:spPr>
        <a:xfrm>
          <a:off x="3790185" y="2896008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826150"/>
              <a:satOff val="-1030"/>
              <a:lumOff val="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916D0-CFB5-487F-91F4-903DD54111C1}">
      <dsp:nvSpPr>
        <dsp:cNvPr id="0" name=""/>
        <dsp:cNvSpPr/>
      </dsp:nvSpPr>
      <dsp:spPr>
        <a:xfrm>
          <a:off x="1251442" y="962028"/>
          <a:ext cx="1454936" cy="12488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Decision Support Systems (Web 3.0)</a:t>
          </a:r>
          <a:endParaRPr lang="ru-RU" sz="1100" kern="1200" dirty="0"/>
        </a:p>
      </dsp:txBody>
      <dsp:txXfrm>
        <a:off x="1476759" y="1155433"/>
        <a:ext cx="1004302" cy="862061"/>
      </dsp:txXfrm>
    </dsp:sp>
    <dsp:sp modelId="{ADF82478-FAC4-4026-B82E-F174F0FB77DF}">
      <dsp:nvSpPr>
        <dsp:cNvPr id="0" name=""/>
        <dsp:cNvSpPr/>
      </dsp:nvSpPr>
      <dsp:spPr>
        <a:xfrm>
          <a:off x="2242018" y="979026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01534"/>
              <a:satOff val="-1374"/>
              <a:lumOff val="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6D5C6-E8B8-4298-8860-476BF514D5E8}">
      <dsp:nvSpPr>
        <dsp:cNvPr id="0" name=""/>
        <dsp:cNvSpPr/>
      </dsp:nvSpPr>
      <dsp:spPr>
        <a:xfrm>
          <a:off x="2503781" y="267476"/>
          <a:ext cx="1454936" cy="12488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4B325-04C7-4DDF-9412-3CDA9123A0D6}">
      <dsp:nvSpPr>
        <dsp:cNvPr id="0" name=""/>
        <dsp:cNvSpPr/>
      </dsp:nvSpPr>
      <dsp:spPr>
        <a:xfrm>
          <a:off x="2545018" y="820851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376917"/>
              <a:satOff val="-1717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04F56-7FFF-4488-984E-3592BDFBEFE3}">
      <dsp:nvSpPr>
        <dsp:cNvPr id="0" name=""/>
        <dsp:cNvSpPr/>
      </dsp:nvSpPr>
      <dsp:spPr>
        <a:xfrm>
          <a:off x="3755224" y="959195"/>
          <a:ext cx="1454936" cy="12488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E-Archives and documents digitization (industrial scale)</a:t>
          </a:r>
          <a:endParaRPr lang="ru-RU" sz="1100" b="1" kern="1200" dirty="0"/>
        </a:p>
      </dsp:txBody>
      <dsp:txXfrm>
        <a:off x="3980541" y="1152600"/>
        <a:ext cx="1004302" cy="862061"/>
      </dsp:txXfrm>
    </dsp:sp>
    <dsp:sp modelId="{68563E15-7525-4F30-90DE-8E2155DD75F5}">
      <dsp:nvSpPr>
        <dsp:cNvPr id="0" name=""/>
        <dsp:cNvSpPr/>
      </dsp:nvSpPr>
      <dsp:spPr>
        <a:xfrm>
          <a:off x="5013838" y="1512570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652301"/>
              <a:satOff val="-2061"/>
              <a:lumOff val="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1BA8B-E8AA-41BE-A857-03E69DCC6BF4}">
      <dsp:nvSpPr>
        <dsp:cNvPr id="0" name=""/>
        <dsp:cNvSpPr/>
      </dsp:nvSpPr>
      <dsp:spPr>
        <a:xfrm>
          <a:off x="5006666" y="1661302"/>
          <a:ext cx="1454936" cy="12488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B3029-6131-40D4-8737-59913F777968}">
      <dsp:nvSpPr>
        <dsp:cNvPr id="0" name=""/>
        <dsp:cNvSpPr/>
      </dsp:nvSpPr>
      <dsp:spPr>
        <a:xfrm>
          <a:off x="5289944" y="1683965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27684"/>
              <a:satOff val="-2404"/>
              <a:lumOff val="5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EFAFC-4C6F-41E1-A192-3F38AF3FAFF4}">
      <dsp:nvSpPr>
        <dsp:cNvPr id="0" name=""/>
        <dsp:cNvSpPr/>
      </dsp:nvSpPr>
      <dsp:spPr>
        <a:xfrm>
          <a:off x="5006666" y="280697"/>
          <a:ext cx="1454936" cy="12488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Information security</a:t>
          </a:r>
          <a:endParaRPr lang="ru-RU" sz="1100" b="1" kern="1200" dirty="0"/>
        </a:p>
      </dsp:txBody>
      <dsp:txXfrm>
        <a:off x="5231983" y="474102"/>
        <a:ext cx="1004302" cy="862061"/>
      </dsp:txXfrm>
    </dsp:sp>
    <dsp:sp modelId="{D1C035A1-54C0-4821-84D8-ED824DFCE0DE}">
      <dsp:nvSpPr>
        <dsp:cNvPr id="0" name=""/>
        <dsp:cNvSpPr/>
      </dsp:nvSpPr>
      <dsp:spPr>
        <a:xfrm>
          <a:off x="6265280" y="840682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203068"/>
              <a:satOff val="-2748"/>
              <a:lumOff val="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DF4E6-9CCD-4111-8289-DC3866E684A0}">
      <dsp:nvSpPr>
        <dsp:cNvPr id="0" name=""/>
        <dsp:cNvSpPr/>
      </dsp:nvSpPr>
      <dsp:spPr>
        <a:xfrm>
          <a:off x="6259005" y="977609"/>
          <a:ext cx="1454936" cy="12488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3D213-0B61-40D4-A037-660F3BC4E679}">
      <dsp:nvSpPr>
        <dsp:cNvPr id="0" name=""/>
        <dsp:cNvSpPr/>
      </dsp:nvSpPr>
      <dsp:spPr>
        <a:xfrm>
          <a:off x="6548558" y="1005467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478451"/>
              <a:satOff val="-3091"/>
              <a:lumOff val="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C3484-5253-4980-ABAB-75CBE9C2340D}">
      <dsp:nvSpPr>
        <dsp:cNvPr id="0" name=""/>
        <dsp:cNvSpPr/>
      </dsp:nvSpPr>
      <dsp:spPr>
        <a:xfrm>
          <a:off x="6259005" y="2356326"/>
          <a:ext cx="1454936" cy="124887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Research &amp; Innovations</a:t>
          </a:r>
          <a:endParaRPr lang="ru-RU" sz="1100" b="1" kern="1200" dirty="0"/>
        </a:p>
      </dsp:txBody>
      <dsp:txXfrm>
        <a:off x="6484322" y="2549731"/>
        <a:ext cx="1004302" cy="862061"/>
      </dsp:txXfrm>
    </dsp:sp>
    <dsp:sp modelId="{36FBA83A-0767-4C81-9077-F3AD7DFBA7AC}">
      <dsp:nvSpPr>
        <dsp:cNvPr id="0" name=""/>
        <dsp:cNvSpPr/>
      </dsp:nvSpPr>
      <dsp:spPr>
        <a:xfrm>
          <a:off x="6546765" y="3450327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753835"/>
              <a:satOff val="-3435"/>
              <a:lumOff val="8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C7B4C-6FA5-4E60-8A66-AC15F58A9022}">
      <dsp:nvSpPr>
        <dsp:cNvPr id="0" name=""/>
        <dsp:cNvSpPr/>
      </dsp:nvSpPr>
      <dsp:spPr>
        <a:xfrm>
          <a:off x="5006666" y="3040018"/>
          <a:ext cx="1454936" cy="12488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89F6C-CB8B-462A-949B-963CBE8060D8}">
      <dsp:nvSpPr>
        <dsp:cNvPr id="0" name=""/>
        <dsp:cNvSpPr/>
      </dsp:nvSpPr>
      <dsp:spPr>
        <a:xfrm>
          <a:off x="6276934" y="3588199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029218"/>
              <a:satOff val="-3778"/>
              <a:lumOff val="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DC3E0-A3F9-4BAB-A9B6-7D323164D1D1}">
      <dsp:nvSpPr>
        <dsp:cNvPr id="0" name=""/>
        <dsp:cNvSpPr/>
      </dsp:nvSpPr>
      <dsp:spPr>
        <a:xfrm>
          <a:off x="2502885" y="3032463"/>
          <a:ext cx="1454936" cy="1248871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Internet portals and web applications</a:t>
          </a:r>
          <a:endParaRPr lang="ru-RU" sz="1100" kern="1200" dirty="0"/>
        </a:p>
      </dsp:txBody>
      <dsp:txXfrm>
        <a:off x="2728202" y="3225868"/>
        <a:ext cx="1004302" cy="862061"/>
      </dsp:txXfrm>
    </dsp:sp>
    <dsp:sp modelId="{B3D85769-EEE6-4943-89CE-C3F6544CAAF0}">
      <dsp:nvSpPr>
        <dsp:cNvPr id="0" name=""/>
        <dsp:cNvSpPr/>
      </dsp:nvSpPr>
      <dsp:spPr>
        <a:xfrm>
          <a:off x="2544121" y="3585838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304602"/>
              <a:satOff val="-4122"/>
              <a:lumOff val="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AD256-6207-4195-9F9B-525FB5B0DB8B}">
      <dsp:nvSpPr>
        <dsp:cNvPr id="0" name=""/>
        <dsp:cNvSpPr/>
      </dsp:nvSpPr>
      <dsp:spPr>
        <a:xfrm>
          <a:off x="1250546" y="3726543"/>
          <a:ext cx="1454936" cy="12488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FE2F2-658E-427C-A679-4B8E2B403008}">
      <dsp:nvSpPr>
        <dsp:cNvPr id="0" name=""/>
        <dsp:cNvSpPr/>
      </dsp:nvSpPr>
      <dsp:spPr>
        <a:xfrm>
          <a:off x="2241121" y="3744013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79985"/>
              <a:satOff val="-4465"/>
              <a:lumOff val="10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6FA1A-780E-41F4-85FC-0514FD3130A0}">
      <dsp:nvSpPr>
        <dsp:cNvPr id="0" name=""/>
        <dsp:cNvSpPr/>
      </dsp:nvSpPr>
      <dsp:spPr>
        <a:xfrm>
          <a:off x="7504172" y="3056071"/>
          <a:ext cx="1454936" cy="1248871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Databases </a:t>
          </a:r>
          <a:r>
            <a:rPr lang="ru-RU" sz="1100" b="1" kern="1200" dirty="0" smtClean="0"/>
            <a:t>(</a:t>
          </a:r>
          <a:r>
            <a:rPr lang="en-US" sz="1100" b="1" kern="1200" dirty="0" smtClean="0"/>
            <a:t>Microsoft SQL, Oracle Database, Postgre SQL, Firebird</a:t>
          </a:r>
          <a:r>
            <a:rPr lang="ru-RU" sz="1100" b="1" kern="1200" dirty="0" smtClean="0"/>
            <a:t>)</a:t>
          </a:r>
          <a:endParaRPr lang="ru-RU" sz="1100" kern="1200" dirty="0"/>
        </a:p>
      </dsp:txBody>
      <dsp:txXfrm>
        <a:off x="7729489" y="3249476"/>
        <a:ext cx="1004302" cy="862061"/>
      </dsp:txXfrm>
    </dsp:sp>
    <dsp:sp modelId="{3EAA043E-321B-484B-90BF-720D93D77C6A}">
      <dsp:nvSpPr>
        <dsp:cNvPr id="0" name=""/>
        <dsp:cNvSpPr/>
      </dsp:nvSpPr>
      <dsp:spPr>
        <a:xfrm>
          <a:off x="7792829" y="4150073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855368"/>
              <a:satOff val="-4809"/>
              <a:lumOff val="1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A9DBF-3E02-4CE2-A3EE-80EE70EA8D0B}">
      <dsp:nvSpPr>
        <dsp:cNvPr id="0" name=""/>
        <dsp:cNvSpPr/>
      </dsp:nvSpPr>
      <dsp:spPr>
        <a:xfrm>
          <a:off x="6252730" y="3740236"/>
          <a:ext cx="1454936" cy="12488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BA942-5E6D-407F-A4B4-274A96C62545}">
      <dsp:nvSpPr>
        <dsp:cNvPr id="0" name=""/>
        <dsp:cNvSpPr/>
      </dsp:nvSpPr>
      <dsp:spPr>
        <a:xfrm>
          <a:off x="7522998" y="4288417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130752"/>
              <a:satOff val="-5152"/>
              <a:lumOff val="1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234F2-B1F8-4840-851D-2DBC9DE5A28E}">
      <dsp:nvSpPr>
        <dsp:cNvPr id="0" name=""/>
        <dsp:cNvSpPr/>
      </dsp:nvSpPr>
      <dsp:spPr>
        <a:xfrm>
          <a:off x="7509551" y="294389"/>
          <a:ext cx="1454936" cy="12488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Mobile applications development</a:t>
          </a:r>
          <a:br>
            <a:rPr lang="en-US" sz="1100" b="1" kern="1200" dirty="0" smtClean="0"/>
          </a:br>
          <a:r>
            <a:rPr lang="en-US" sz="1100" b="1" kern="1200" dirty="0" smtClean="0"/>
            <a:t>(</a:t>
          </a:r>
          <a:r>
            <a:rPr lang="en-US" sz="1100" b="1" kern="1200" dirty="0" err="1" smtClean="0"/>
            <a:t>iOS</a:t>
          </a:r>
          <a:r>
            <a:rPr lang="en-US" sz="1100" b="1" kern="1200" dirty="0" smtClean="0"/>
            <a:t>/Android)</a:t>
          </a:r>
          <a:endParaRPr lang="ru-RU" sz="1100" kern="1200" dirty="0"/>
        </a:p>
      </dsp:txBody>
      <dsp:txXfrm>
        <a:off x="7734868" y="487794"/>
        <a:ext cx="1004302" cy="862061"/>
      </dsp:txXfrm>
    </dsp:sp>
    <dsp:sp modelId="{62007618-27C6-4771-9806-0EFFB1463BA6}">
      <dsp:nvSpPr>
        <dsp:cNvPr id="0" name=""/>
        <dsp:cNvSpPr/>
      </dsp:nvSpPr>
      <dsp:spPr>
        <a:xfrm>
          <a:off x="8516263" y="1392641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406136"/>
              <a:satOff val="-5496"/>
              <a:lumOff val="1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C0988-189C-4513-ACD5-E1863A41E043}">
      <dsp:nvSpPr>
        <dsp:cNvPr id="0" name=""/>
        <dsp:cNvSpPr/>
      </dsp:nvSpPr>
      <dsp:spPr>
        <a:xfrm>
          <a:off x="7509551" y="1673106"/>
          <a:ext cx="1454936" cy="12488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95FB3-29F8-4E0B-AE3D-8739D09D8317}">
      <dsp:nvSpPr>
        <dsp:cNvPr id="0" name=""/>
        <dsp:cNvSpPr/>
      </dsp:nvSpPr>
      <dsp:spPr>
        <a:xfrm>
          <a:off x="8516263" y="1680660"/>
          <a:ext cx="169428" cy="146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9C97-9472-4353-8316-F033880D21E4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74681-C893-44B5-9160-F25AC4642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D807-5D4A-4F30-B084-EF61DA1166A7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DF89-4126-492C-8F04-424DB1AA3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F899-E9F1-4037-B5A2-6E72AB264C28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AB6D-D23F-4D37-84C5-0B7DC5CB9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45FC-7E4C-48C1-B23B-6E81F5EFFF45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CFFC-7A5E-461C-95FA-AA92EE39C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9530-13DF-4AED-920D-3EF8A1E51509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3F02-9270-4DF7-B220-14CAE94C9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8C66-4B37-4C51-A8D3-7CC556FEAB6D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F6D1-1E4F-4664-B0E2-53D634E3B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7043-0ABF-4660-A6CF-D7615A38E325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FFE6-1EC3-4BB3-9A84-0A696A516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421A3-515F-4C39-BD8B-F6F3F9DE7ABF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44AF-1C43-41DD-B5FD-5A317C407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4705-4C57-4B0B-A9AF-A2BA86E67B0F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C033-6A0E-49C0-98B3-4EDCEF937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5A42-7E67-4337-A52E-9F8C036BFA85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1327-4CFF-4763-A3D3-72F4206C4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83A8-B940-49FD-AF56-97F141DD4909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8092-46FD-4300-BC2C-B448AE181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D27E4D-9AE2-4046-9DFF-9C382E05D12F}" type="datetimeFigureOut">
              <a:rPr lang="ru-RU"/>
              <a:pPr>
                <a:defRPr/>
              </a:pPr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B19EFD-86CF-4F80-9FD9-DDEDE87C1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-code.ru/" TargetMode="External"/><Relationship Id="rId4" Type="http://schemas.openxmlformats.org/officeDocument/2006/relationships/hyperlink" Target="mailto:info@o-code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38" y="2143125"/>
            <a:ext cx="6929437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Комплекс решений для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е-Правительства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00500"/>
            <a:ext cx="6588125" cy="1928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Рисунок 8" descr="j0422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906" y="357166"/>
            <a:ext cx="9120187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15716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7092950" y="428625"/>
            <a:ext cx="2016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dirty="0"/>
              <a:t>443 001, </a:t>
            </a:r>
            <a:r>
              <a:rPr lang="ru-RU" sz="900" dirty="0" smtClean="0"/>
              <a:t>Самара</a:t>
            </a:r>
            <a:endParaRPr lang="en-US" sz="900" dirty="0"/>
          </a:p>
          <a:p>
            <a:pPr algn="r">
              <a:spcBef>
                <a:spcPct val="50000"/>
              </a:spcBef>
            </a:pPr>
            <a:r>
              <a:rPr lang="ru-RU" sz="900" dirty="0" smtClean="0"/>
              <a:t>Российская Федерация</a:t>
            </a:r>
            <a:r>
              <a:rPr lang="en-US" sz="900" dirty="0" smtClean="0"/>
              <a:t>,</a:t>
            </a:r>
            <a:endParaRPr lang="en-US" sz="900" dirty="0"/>
          </a:p>
          <a:p>
            <a:pPr algn="r">
              <a:spcBef>
                <a:spcPct val="50000"/>
              </a:spcBef>
            </a:pPr>
            <a:r>
              <a:rPr lang="ru-RU" sz="900" dirty="0" smtClean="0"/>
              <a:t>Улица Ярмарочная, д. 55</a:t>
            </a:r>
            <a:r>
              <a:rPr lang="en-US" sz="900" dirty="0" smtClean="0"/>
              <a:t>.</a:t>
            </a:r>
            <a:endParaRPr lang="en-US" sz="900" dirty="0"/>
          </a:p>
          <a:p>
            <a:pPr algn="r">
              <a:spcBef>
                <a:spcPct val="50000"/>
              </a:spcBef>
            </a:pPr>
            <a:r>
              <a:rPr lang="ru-RU" sz="900" dirty="0" smtClean="0"/>
              <a:t>Тел</a:t>
            </a:r>
            <a:r>
              <a:rPr lang="en-US" sz="900" dirty="0" smtClean="0"/>
              <a:t>: </a:t>
            </a:r>
            <a:r>
              <a:rPr lang="en-US" sz="900" dirty="0"/>
              <a:t>+7 (846) </a:t>
            </a:r>
            <a:r>
              <a:rPr lang="en-US" sz="900" dirty="0" smtClean="0"/>
              <a:t>331-11-11</a:t>
            </a:r>
            <a:endParaRPr lang="en-US" sz="900" dirty="0"/>
          </a:p>
          <a:p>
            <a:pPr algn="r">
              <a:spcBef>
                <a:spcPct val="50000"/>
              </a:spcBef>
            </a:pPr>
            <a:r>
              <a:rPr lang="en-US" sz="900" dirty="0"/>
              <a:t>E-mail: </a:t>
            </a:r>
            <a:r>
              <a:rPr lang="en-US" sz="900" dirty="0">
                <a:hlinkClick r:id="rId4"/>
              </a:rPr>
              <a:t>info@o-code.ru</a:t>
            </a:r>
            <a:endParaRPr lang="en-US" sz="900" dirty="0"/>
          </a:p>
          <a:p>
            <a:pPr algn="r">
              <a:spcBef>
                <a:spcPct val="50000"/>
              </a:spcBef>
            </a:pPr>
            <a:r>
              <a:rPr lang="en-US" sz="900" dirty="0"/>
              <a:t>Web: </a:t>
            </a:r>
            <a:r>
              <a:rPr lang="en-US" sz="900" dirty="0">
                <a:hlinkClick r:id="rId5"/>
              </a:rPr>
              <a:t>www.o-code.ru</a:t>
            </a:r>
            <a:endParaRPr lang="en-US" sz="900" dirty="0"/>
          </a:p>
          <a:p>
            <a:pPr algn="r">
              <a:spcBef>
                <a:spcPct val="50000"/>
              </a:spcBef>
            </a:pPr>
            <a:endParaRPr lang="ru-RU" sz="900" dirty="0"/>
          </a:p>
        </p:txBody>
      </p:sp>
      <p:sp>
        <p:nvSpPr>
          <p:cNvPr id="13319" name="Прямоугольник 24"/>
          <p:cNvSpPr>
            <a:spLocks noChangeArrowheads="1"/>
          </p:cNvSpPr>
          <p:nvPr/>
        </p:nvSpPr>
        <p:spPr bwMode="auto">
          <a:xfrm>
            <a:off x="785813" y="6478588"/>
            <a:ext cx="7786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cs typeface="Arial" charset="0"/>
              </a:rPr>
              <a:t>Самара, июль 2014</a:t>
            </a:r>
            <a:endParaRPr lang="ru-RU" sz="1400" b="1" dirty="0">
              <a:cs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7158" y="4429132"/>
            <a:ext cx="8786842" cy="1938992"/>
          </a:xfrm>
          <a:prstGeom prst="rect">
            <a:avLst/>
          </a:prstGeom>
          <a:solidFill>
            <a:srgbClr val="FFCC99">
              <a:alpha val="24001"/>
            </a:srgbClr>
          </a:solidFill>
          <a:ln w="9525">
            <a:noFill/>
            <a:miter lim="800000"/>
            <a:headEnd/>
            <a:tailEnd/>
          </a:ln>
          <a:effectLst>
            <a:outerShdw dist="38100" dir="10800000" algn="r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E46C0A"/>
                </a:solidFill>
              </a:rPr>
              <a:t>Все, что вы хотели знать о компьютерах, но боялись спросить</a:t>
            </a:r>
            <a:endParaRPr lang="ru-RU" sz="2000" b="1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он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D:\Антон\Презентация инфофорум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01"/>
            <a:ext cx="9140826" cy="835025"/>
          </a:xfrm>
          <a:prstGeom prst="rect">
            <a:avLst/>
          </a:prstGeom>
          <a:noFill/>
        </p:spPr>
      </p:pic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214282" y="142852"/>
            <a:ext cx="5000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1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47819"/>
            <a:ext cx="8208912" cy="598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Чужой против Хищника</a:t>
            </a:r>
            <a:endParaRPr lang="ru-RU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ukrelektrik.com/_pu/13/931395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928670"/>
            <a:ext cx="4570735" cy="1643074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2714620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Аналоговая техника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214282" y="3143248"/>
            <a:ext cx="3071834" cy="3571900"/>
          </a:xfrm>
          <a:prstGeom prst="rect">
            <a:avLst/>
          </a:prstGeom>
        </p:spPr>
        <p:txBody>
          <a:bodyPr anchor="ctr"/>
          <a:lstStyle/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Простая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Надежная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На рынке с 19 века</a:t>
            </a:r>
            <a:endParaRPr lang="en-US" sz="1600" kern="0" dirty="0" smtClean="0"/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Мир вокруг нас аналоговый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Не дорогая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Очень дорогая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Мало развивается</a:t>
            </a:r>
            <a:endParaRPr lang="en-US" sz="1600" kern="0" dirty="0" smtClean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5143504" y="3214686"/>
            <a:ext cx="3786214" cy="3500462"/>
          </a:xfrm>
          <a:prstGeom prst="rect">
            <a:avLst/>
          </a:prstGeom>
        </p:spPr>
        <p:txBody>
          <a:bodyPr anchor="ctr"/>
          <a:lstStyle/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Динамично развивается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Работает на высокой скорости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Может хранить массивы данных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Математическая мощь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Разрешающая способность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Дорогая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Очень дешевая</a:t>
            </a:r>
          </a:p>
          <a:p>
            <a:pPr marL="180975" indent="-180975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/>
              <a:t>Не работает при ЯУ!!!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00628" y="2786058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Цифровая техника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179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 build="p"/>
      <p:bldP spid="13" grpId="0" build="p"/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он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D:\Антон\Презентация инфофорум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01"/>
            <a:ext cx="9140826" cy="835025"/>
          </a:xfrm>
          <a:prstGeom prst="rect">
            <a:avLst/>
          </a:prstGeom>
          <a:noFill/>
        </p:spPr>
      </p:pic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214282" y="142852"/>
            <a:ext cx="5000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2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596" y="1071546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Полупроводники,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PN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-переход, транзистор, много транзисторов, триггер/регистр, Дешифратор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мультиплексор, схемы логики, кварцевый генератор, АЦП и ЦАП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ПЛМ/ПЛИС, технология выращивания кристаллов, 3 мкм/0,13 мкм/10нм.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5576" y="47819"/>
            <a:ext cx="8208912" cy="598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</a:t>
            </a:r>
            <a:endParaRPr lang="ru-RU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286388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Ртутные накопители, магнитные ленты, магнитные диски, оптические диски, сверхскоростные магнитные диски, вместительные оптически диски,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флеш-память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дешевая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флеш-память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bourabai.kz/physics/img/4-14-2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643182"/>
            <a:ext cx="2523027" cy="2286016"/>
          </a:xfrm>
          <a:prstGeom prst="rect">
            <a:avLst/>
          </a:prstGeom>
          <a:noFill/>
        </p:spPr>
      </p:pic>
      <p:pic>
        <p:nvPicPr>
          <p:cNvPr id="9222" name="Picture 6" descr="https://encrypted-tbn2.gstatic.com/images?q=tbn:ANd9GcTsTX8BeAJOjsc4MVnge-6MbpQvSRdzI8dfS_qsJDfYZEjlca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643182"/>
            <a:ext cx="2196172" cy="2286016"/>
          </a:xfrm>
          <a:prstGeom prst="rect">
            <a:avLst/>
          </a:prstGeom>
          <a:noFill/>
        </p:spPr>
      </p:pic>
      <p:pic>
        <p:nvPicPr>
          <p:cNvPr id="9226" name="Picture 10" descr="&amp;Pcy;&amp;rcy;&amp;ocy;&amp;tscy;&amp;iecy;&amp;scy;&amp;scy;&amp;ocy;&amp;rcy; Intel Core i7 Extreme i7-990X 3.46GHz (TB up to 3.73GHz) 6.4GT/s 12Mb 3xDDR3-1066 TDP-130w LGA1366  OE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714620"/>
            <a:ext cx="2643206" cy="2202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179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он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D:\Антон\Презентация инфофорум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01"/>
            <a:ext cx="9140826" cy="835025"/>
          </a:xfrm>
          <a:prstGeom prst="rect">
            <a:avLst/>
          </a:prstGeom>
          <a:noFill/>
        </p:spPr>
      </p:pic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214282" y="142852"/>
            <a:ext cx="5000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3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596" y="785794"/>
            <a:ext cx="842968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Почему компьютер так называется?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ALU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FPU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Кварцовый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генератор (таймеры)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Как компьютер работает с данными? Что такое быстро?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Регистр / кэш / ОП / накопители / человек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Чем данные отличаются от исполняемого кода?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Фон Нейман / Шина и разрядность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Что такое архитектура процессора?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CISC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RISC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VLIW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Что такое ассемблер? Язык программирования?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Почему компьютеры такие быстрые?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Одно ядро / Много ядер / Много процессоров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Как с этим жить?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 / Виртуализация / Абстрагирование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47819"/>
            <a:ext cx="8208912" cy="598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Матрица</a:t>
            </a:r>
            <a:endParaRPr lang="ru-RU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179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он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D:\Антон\Презентация инфофорум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01"/>
            <a:ext cx="9140826" cy="835025"/>
          </a:xfrm>
          <a:prstGeom prst="rect">
            <a:avLst/>
          </a:prstGeom>
          <a:noFill/>
        </p:spPr>
      </p:pic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214282" y="142852"/>
            <a:ext cx="5000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4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4282" y="857232"/>
            <a:ext cx="878687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Платформа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Java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абстрагирует от железа (с ограничениями)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Платформа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Java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абстрагирует от ОС (на самом деле да)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Абстракция всех значимых сфер жизни программиста (работа с системой и консолью, строки, исключения,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многопоточность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ввод/вывод/файлы/сеть, 2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оконные приложения,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математика целые и плавающие, криптография,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энтерпрайз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Удобный Си-подобный язык, полная поддержка ООП, безопасность, сборщик мусора, развитые библиотеки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Строгая, непротиворечивая, красивая концепция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Динамично развивается, поддерживается крупным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вендором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остается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обратно-совместимой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Много программистов пишут на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Java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Много пользователей используют написанные программы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Баланс между строгостью, простотой использования и возможностями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AutoShape 14" descr="http://i.obozrevatel.ua/15/1203974/169945.jpg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55576" y="47819"/>
            <a:ext cx="8208912" cy="598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Идеальный незнакомец</a:t>
            </a:r>
            <a:endParaRPr lang="ru-RU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179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он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D:\Антон\Презентация инфофорум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01"/>
            <a:ext cx="9140826" cy="835025"/>
          </a:xfrm>
          <a:prstGeom prst="rect">
            <a:avLst/>
          </a:prstGeom>
          <a:noFill/>
        </p:spPr>
      </p:pic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214282" y="142852"/>
            <a:ext cx="5000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5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55576" y="47819"/>
            <a:ext cx="8208912" cy="598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Пила 7</a:t>
            </a:r>
            <a:endParaRPr lang="ru-RU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2844" y="857232"/>
            <a:ext cx="8786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Внутри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java 1.7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42844" y="1285860"/>
            <a:ext cx="87868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Платформа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Java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Язык (спецификация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JSR)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JVM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вас (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JRE)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JDK (JRE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компилятор, библиотеки, документация, исх. код, инструменты)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 (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референсная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бесплатная или коммерческая)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Сторонний код,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фреймворки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референсные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бесплатные или коммерческие)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Как все это поставить?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179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он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D:\Антон\Презентация инфофорум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01"/>
            <a:ext cx="9140826" cy="835025"/>
          </a:xfrm>
          <a:prstGeom prst="rect">
            <a:avLst/>
          </a:prstGeom>
          <a:noFill/>
        </p:spPr>
      </p:pic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214282" y="142852"/>
            <a:ext cx="5000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6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47819"/>
            <a:ext cx="8208912" cy="598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Здравствуйте, я ваша тетя!</a:t>
            </a:r>
            <a:endParaRPr lang="ru-RU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71546"/>
            <a:ext cx="887853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83179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14571</TotalTime>
  <Words>420</Words>
  <Application>Microsoft Office PowerPoint</Application>
  <PresentationFormat>Экран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o-code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SIB IT 2010</dc:title>
  <dc:creator>Dmitry Martyshkin</dc:creator>
  <cp:lastModifiedBy>Jack</cp:lastModifiedBy>
  <cp:revision>751</cp:revision>
  <dcterms:created xsi:type="dcterms:W3CDTF">2010-02-24T10:46:29Z</dcterms:created>
  <dcterms:modified xsi:type="dcterms:W3CDTF">2014-07-02T11:12:16Z</dcterms:modified>
</cp:coreProperties>
</file>